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embeddedFontLst>
    <p:embeddedFont>
      <p:font typeface="Montserrat Bold" pitchFamily="2" charset="77"/>
      <p:bold r:id="rId12"/>
      <p:italic r:id="rId13"/>
      <p:boldItalic r:id="rId14"/>
    </p:embeddedFont>
    <p:embeddedFont>
      <p:font typeface="Montserrat Medium" pitchFamily="2" charset="77"/>
      <p:regular r:id="rId15"/>
      <p:italic r:id="rId16"/>
    </p:embeddedFont>
    <p:embeddedFont>
      <p:font typeface="Montserrat-BoldItalic" pitchFamily="2" charset="77"/>
      <p:bold r:id="rId17"/>
      <p:italic r:id="rId18"/>
      <p:boldItalic r:id="rId19"/>
    </p:embeddedFont>
    <p:embeddedFont>
      <p:font typeface="Montserrat-Italic" pitchFamily="2" charset="77"/>
      <p:italic r:id="rId20"/>
    </p:embeddedFont>
    <p:embeddedFont>
      <p:font typeface="Tw Cen MT" panose="020B0602020104020603" pitchFamily="34" charset="77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817026-506F-4C45-BD07-508F7BB00AC7}"/>
              </a:ext>
            </a:extLst>
          </p:cNvPr>
          <p:cNvGrpSpPr/>
          <p:nvPr/>
        </p:nvGrpSpPr>
        <p:grpSpPr>
          <a:xfrm>
            <a:off x="-74732" y="-21137"/>
            <a:ext cx="24521874" cy="13129990"/>
            <a:chOff x="-74732" y="-21137"/>
            <a:chExt cx="24521874" cy="13129990"/>
          </a:xfrm>
        </p:grpSpPr>
        <p:pic>
          <p:nvPicPr>
            <p:cNvPr id="119" name="Experience Prototyping.jpg"/>
            <p:cNvPicPr>
              <a:picLocks noChangeAspect="1"/>
            </p:cNvPicPr>
            <p:nvPr/>
          </p:nvPicPr>
          <p:blipFill>
            <a:blip r:embed="rId2"/>
            <a:srcRect t="19675" b="19675"/>
            <a:stretch>
              <a:fillRect/>
            </a:stretch>
          </p:blipFill>
          <p:spPr>
            <a:xfrm>
              <a:off x="965" y="12271"/>
              <a:ext cx="24382070" cy="11159593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1504" y="-21137"/>
              <a:ext cx="24406392" cy="11221231"/>
            </a:xfrm>
            <a:prstGeom prst="rect">
              <a:avLst/>
            </a:prstGeom>
            <a:solidFill>
              <a:srgbClr val="000000">
                <a:alpha val="36129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150663" y="8178675"/>
              <a:ext cx="11433288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Turning ideas into something that 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can be experienced</a:t>
              </a:r>
            </a:p>
          </p:txBody>
        </p:sp>
        <p:sp>
          <p:nvSpPr>
            <p:cNvPr id="122" name="Shape 122"/>
            <p:cNvSpPr/>
            <p:nvPr/>
          </p:nvSpPr>
          <p:spPr>
            <a:xfrm>
              <a:off x="-63142" y="11257466"/>
              <a:ext cx="24510284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585599" y="11969021"/>
              <a:ext cx="6538480" cy="1006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58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9199" y="2753564"/>
              <a:ext cx="13361137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2787625" y="3278725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476347" y="1822126"/>
              <a:ext cx="1293944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94664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128" name="Shape 128"/>
            <p:cNvSpPr/>
            <p:nvPr/>
          </p:nvSpPr>
          <p:spPr>
            <a:xfrm>
              <a:off x="-74732" y="5357789"/>
              <a:ext cx="14688145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5400000">
              <a:off x="14064964" y="5882950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20815" y="4400950"/>
              <a:ext cx="15371115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70A00B-5B87-DE40-AD1B-7BD249CB1F75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32" name="Shape 132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15624000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-254236" y="108340"/>
              <a:ext cx="18411876" cy="49244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Experience</a:t>
              </a:r>
              <a:r>
                <a:rPr lang="zh-CN" altLang="en-US" dirty="0"/>
                <a:t> </a:t>
              </a:r>
              <a:r>
                <a:rPr lang="en-AU" altLang="zh-CN" dirty="0"/>
                <a:t>	</a:t>
              </a:r>
              <a:r>
                <a:rPr dirty="0"/>
                <a:t>Prototyping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6" name="Shape 136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4" name="Shape 154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55" name="Shape 155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60" name="Shape 160"/>
          <p:cNvSpPr/>
          <p:nvPr/>
        </p:nvSpPr>
        <p:spPr>
          <a:xfrm>
            <a:off x="15242936" y="10470228"/>
            <a:ext cx="2785830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CA9154-65F0-E24A-A4C8-2E9485E73455}"/>
              </a:ext>
            </a:extLst>
          </p:cNvPr>
          <p:cNvGrpSpPr/>
          <p:nvPr/>
        </p:nvGrpSpPr>
        <p:grpSpPr>
          <a:xfrm>
            <a:off x="-125701" y="-294238"/>
            <a:ext cx="24589598" cy="13403091"/>
            <a:chOff x="-125701" y="-294238"/>
            <a:chExt cx="24589598" cy="13403091"/>
          </a:xfrm>
        </p:grpSpPr>
        <p:pic>
          <p:nvPicPr>
            <p:cNvPr id="138" name="Experience Prototyping.jpg"/>
            <p:cNvPicPr>
              <a:picLocks noChangeAspect="1"/>
            </p:cNvPicPr>
            <p:nvPr/>
          </p:nvPicPr>
          <p:blipFill>
            <a:blip r:embed="rId2"/>
            <a:srcRect t="29749" b="29749"/>
            <a:stretch>
              <a:fillRect/>
            </a:stretch>
          </p:blipFill>
          <p:spPr>
            <a:xfrm>
              <a:off x="-21429" y="2432"/>
              <a:ext cx="19449828" cy="594469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9" name="Shape 13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213200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58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-110395" y="637201"/>
              <a:ext cx="1305406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5400000">
              <a:off x="12376800" y="116236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385152" y="-294238"/>
              <a:ext cx="1282232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179678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construct a life-size physical prototype that highlights key aspects of the experience you are designing for a future product or service. Use your finished prototype to try out and evaluate your design.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6" name="Shape 156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8674314" y="3304556"/>
              <a:ext cx="5547569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sticky tape, paper, cardboard, pins, markers, furniture, post-its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-125701" y="3057910"/>
              <a:ext cx="1343038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rot="5400000">
              <a:off x="12782535" y="358307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369845" y="2126470"/>
              <a:ext cx="1321167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  <p:sp>
          <p:nvSpPr>
            <p:cNvPr id="164" name="Shape 164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65" name="Shape 165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66" name="Shape 166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4" name="Shape 184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5" name="Shape 185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189" name="Shape 189"/>
          <p:cNvSpPr/>
          <p:nvPr/>
        </p:nvSpPr>
        <p:spPr>
          <a:xfrm>
            <a:off x="15242936" y="10470228"/>
            <a:ext cx="2785830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194" name="Shape 194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98" name="Shape 198"/>
          <p:cNvSpPr/>
          <p:nvPr/>
        </p:nvSpPr>
        <p:spPr>
          <a:xfrm>
            <a:off x="495243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E8C5C36-0A6A-474B-B376-570E94DD5A92}"/>
              </a:ext>
            </a:extLst>
          </p:cNvPr>
          <p:cNvGrpSpPr/>
          <p:nvPr/>
        </p:nvGrpSpPr>
        <p:grpSpPr>
          <a:xfrm>
            <a:off x="-125701" y="-294238"/>
            <a:ext cx="24589598" cy="13403091"/>
            <a:chOff x="-125701" y="-294238"/>
            <a:chExt cx="24589598" cy="13403091"/>
          </a:xfrm>
        </p:grpSpPr>
        <p:pic>
          <p:nvPicPr>
            <p:cNvPr id="168" name="Experience Prototyping.jpg"/>
            <p:cNvPicPr>
              <a:picLocks noChangeAspect="1"/>
            </p:cNvPicPr>
            <p:nvPr/>
          </p:nvPicPr>
          <p:blipFill>
            <a:blip r:embed="rId2"/>
            <a:srcRect t="29749" b="29749"/>
            <a:stretch>
              <a:fillRect/>
            </a:stretch>
          </p:blipFill>
          <p:spPr>
            <a:xfrm>
              <a:off x="-21429" y="2432"/>
              <a:ext cx="19449828" cy="594469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9" name="Shape 169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-110395" y="637201"/>
              <a:ext cx="1305406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79678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construct a life-size physical prototype that highlights key aspects of the experience you are designing for a future product or service. Use your finished prototype to try out and evaluate your design.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90" name="Shape 190"/>
            <p:cNvSpPr/>
            <p:nvPr/>
          </p:nvSpPr>
          <p:spPr>
            <a:xfrm>
              <a:off x="-125701" y="3057910"/>
              <a:ext cx="1343038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5400000">
              <a:off x="12782535" y="358307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95" name="Shape 195"/>
            <p:cNvSpPr/>
            <p:nvPr/>
          </p:nvSpPr>
          <p:spPr>
            <a:xfrm>
              <a:off x="6335184" y="9195086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1478213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97" name="Shape 197"/>
            <p:cNvSpPr/>
            <p:nvPr/>
          </p:nvSpPr>
          <p:spPr>
            <a:xfrm>
              <a:off x="18674314" y="3304556"/>
              <a:ext cx="5547569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sticky tape, paper, cardboard, pins, markers, furniture, post-its</a:t>
              </a:r>
            </a:p>
          </p:txBody>
        </p:sp>
        <p:sp>
          <p:nvSpPr>
            <p:cNvPr id="33" name="Shape 140">
              <a:extLst>
                <a:ext uri="{FF2B5EF4-FFF2-40B4-BE49-F238E27FC236}">
                  <a16:creationId xmlns:a16="http://schemas.microsoft.com/office/drawing/2014/main" id="{1A765357-779B-BD4E-9A83-F6C8EACD92B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4DC05479-6891-874D-B4BB-6C2CB4DC7274}"/>
                </a:ext>
              </a:extLst>
            </p:cNvPr>
            <p:cNvSpPr/>
            <p:nvPr/>
          </p:nvSpPr>
          <p:spPr>
            <a:xfrm>
              <a:off x="19213200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58</a:t>
              </a:r>
            </a:p>
          </p:txBody>
        </p:sp>
        <p:sp>
          <p:nvSpPr>
            <p:cNvPr id="35" name="Shape 145">
              <a:extLst>
                <a:ext uri="{FF2B5EF4-FFF2-40B4-BE49-F238E27FC236}">
                  <a16:creationId xmlns:a16="http://schemas.microsoft.com/office/drawing/2014/main" id="{D5D797BD-9145-3A4C-B93C-92246EBA706D}"/>
                </a:ext>
              </a:extLst>
            </p:cNvPr>
            <p:cNvSpPr/>
            <p:nvPr/>
          </p:nvSpPr>
          <p:spPr>
            <a:xfrm rot="5400000">
              <a:off x="12376800" y="116236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6">
              <a:extLst>
                <a:ext uri="{FF2B5EF4-FFF2-40B4-BE49-F238E27FC236}">
                  <a16:creationId xmlns:a16="http://schemas.microsoft.com/office/drawing/2014/main" id="{3251A885-C2F1-D141-89F9-2056B341CFF3}"/>
                </a:ext>
              </a:extLst>
            </p:cNvPr>
            <p:cNvSpPr/>
            <p:nvPr/>
          </p:nvSpPr>
          <p:spPr>
            <a:xfrm>
              <a:off x="385152" y="-294238"/>
              <a:ext cx="1282232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8EA220D8-53E4-384E-B75A-E87266193D4F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" name="Shape 163">
              <a:extLst>
                <a:ext uri="{FF2B5EF4-FFF2-40B4-BE49-F238E27FC236}">
                  <a16:creationId xmlns:a16="http://schemas.microsoft.com/office/drawing/2014/main" id="{E6639D50-B1BE-6D4A-AB96-274061826BC7}"/>
                </a:ext>
              </a:extLst>
            </p:cNvPr>
            <p:cNvSpPr/>
            <p:nvPr/>
          </p:nvSpPr>
          <p:spPr>
            <a:xfrm>
              <a:off x="369845" y="2126470"/>
              <a:ext cx="1321167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6" name="Shape 216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17" name="Shape 217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21" name="Shape 221"/>
          <p:cNvSpPr/>
          <p:nvPr/>
        </p:nvSpPr>
        <p:spPr>
          <a:xfrm>
            <a:off x="15242936" y="10470228"/>
            <a:ext cx="2785830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26" name="Shape 226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30" name="Shape 230"/>
          <p:cNvSpPr/>
          <p:nvPr/>
        </p:nvSpPr>
        <p:spPr>
          <a:xfrm>
            <a:off x="9867544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0F3FEF-00D5-834D-8070-53FF944F9C78}"/>
              </a:ext>
            </a:extLst>
          </p:cNvPr>
          <p:cNvGrpSpPr/>
          <p:nvPr/>
        </p:nvGrpSpPr>
        <p:grpSpPr>
          <a:xfrm>
            <a:off x="-125701" y="-294238"/>
            <a:ext cx="24589598" cy="13403091"/>
            <a:chOff x="-125701" y="-294238"/>
            <a:chExt cx="24589598" cy="13403091"/>
          </a:xfrm>
        </p:grpSpPr>
        <p:pic>
          <p:nvPicPr>
            <p:cNvPr id="200" name="Experience Prototyping.jpg"/>
            <p:cNvPicPr>
              <a:picLocks noChangeAspect="1"/>
            </p:cNvPicPr>
            <p:nvPr/>
          </p:nvPicPr>
          <p:blipFill>
            <a:blip r:embed="rId2"/>
            <a:srcRect t="29749" b="29749"/>
            <a:stretch>
              <a:fillRect/>
            </a:stretch>
          </p:blipFill>
          <p:spPr>
            <a:xfrm>
              <a:off x="-21429" y="2432"/>
              <a:ext cx="19449828" cy="594469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01" name="Shape 201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-110395" y="637201"/>
              <a:ext cx="1305406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79678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210" name="Shape 21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construct a life-size physical prototype that highlights key aspects of the experience you are designing for a future product or service. Use your finished prototype to try out and evaluate your design.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-125701" y="3057910"/>
              <a:ext cx="1343038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rot="5400000">
              <a:off x="12782535" y="358307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7" name="Shape 227"/>
            <p:cNvSpPr/>
            <p:nvPr/>
          </p:nvSpPr>
          <p:spPr>
            <a:xfrm>
              <a:off x="11192156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478213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8674314" y="3304556"/>
              <a:ext cx="5547569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sticky tape, paper, cardboard, pins, markers, furniture, post-its</a:t>
              </a:r>
            </a:p>
          </p:txBody>
        </p:sp>
        <p:sp>
          <p:nvSpPr>
            <p:cNvPr id="33" name="Shape 140">
              <a:extLst>
                <a:ext uri="{FF2B5EF4-FFF2-40B4-BE49-F238E27FC236}">
                  <a16:creationId xmlns:a16="http://schemas.microsoft.com/office/drawing/2014/main" id="{6A114D14-4CBC-864A-B78F-965870DECF61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4B54FC41-6DFB-1641-A1E6-F512C3351FBE}"/>
                </a:ext>
              </a:extLst>
            </p:cNvPr>
            <p:cNvSpPr/>
            <p:nvPr/>
          </p:nvSpPr>
          <p:spPr>
            <a:xfrm>
              <a:off x="19213200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58</a:t>
              </a:r>
            </a:p>
          </p:txBody>
        </p:sp>
        <p:sp>
          <p:nvSpPr>
            <p:cNvPr id="35" name="Shape 145">
              <a:extLst>
                <a:ext uri="{FF2B5EF4-FFF2-40B4-BE49-F238E27FC236}">
                  <a16:creationId xmlns:a16="http://schemas.microsoft.com/office/drawing/2014/main" id="{30E15490-7083-4B4B-BAF8-C4977CB4D1EC}"/>
                </a:ext>
              </a:extLst>
            </p:cNvPr>
            <p:cNvSpPr/>
            <p:nvPr/>
          </p:nvSpPr>
          <p:spPr>
            <a:xfrm rot="5400000">
              <a:off x="12376800" y="116236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6">
              <a:extLst>
                <a:ext uri="{FF2B5EF4-FFF2-40B4-BE49-F238E27FC236}">
                  <a16:creationId xmlns:a16="http://schemas.microsoft.com/office/drawing/2014/main" id="{1A434CA6-A5C8-AA42-B0A2-DF165EAB49CC}"/>
                </a:ext>
              </a:extLst>
            </p:cNvPr>
            <p:cNvSpPr/>
            <p:nvPr/>
          </p:nvSpPr>
          <p:spPr>
            <a:xfrm>
              <a:off x="385152" y="-294238"/>
              <a:ext cx="1282232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2B7CB366-004F-1C4D-88EB-69C96EC31C66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" name="Shape 163">
              <a:extLst>
                <a:ext uri="{FF2B5EF4-FFF2-40B4-BE49-F238E27FC236}">
                  <a16:creationId xmlns:a16="http://schemas.microsoft.com/office/drawing/2014/main" id="{33DCC1AD-EA5E-554B-8661-35D2F7EB91AF}"/>
                </a:ext>
              </a:extLst>
            </p:cNvPr>
            <p:cNvSpPr/>
            <p:nvPr/>
          </p:nvSpPr>
          <p:spPr>
            <a:xfrm>
              <a:off x="369845" y="2126470"/>
              <a:ext cx="1321167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8" name="Shape 248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49" name="Shape 249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53" name="Shape 253"/>
          <p:cNvSpPr/>
          <p:nvPr/>
        </p:nvSpPr>
        <p:spPr>
          <a:xfrm>
            <a:off x="15242936" y="10470228"/>
            <a:ext cx="2785830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58" name="Shape 258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6B82C2-8BBF-864E-A9E6-39CCF8F652F2}"/>
              </a:ext>
            </a:extLst>
          </p:cNvPr>
          <p:cNvGrpSpPr/>
          <p:nvPr/>
        </p:nvGrpSpPr>
        <p:grpSpPr>
          <a:xfrm>
            <a:off x="-125701" y="-294238"/>
            <a:ext cx="24589598" cy="13403091"/>
            <a:chOff x="-125701" y="-294238"/>
            <a:chExt cx="24589598" cy="13403091"/>
          </a:xfrm>
        </p:grpSpPr>
        <p:pic>
          <p:nvPicPr>
            <p:cNvPr id="232" name="Experience Prototyping.jpg"/>
            <p:cNvPicPr>
              <a:picLocks noChangeAspect="1"/>
            </p:cNvPicPr>
            <p:nvPr/>
          </p:nvPicPr>
          <p:blipFill>
            <a:blip r:embed="rId2"/>
            <a:srcRect t="29749" b="29749"/>
            <a:stretch>
              <a:fillRect/>
            </a:stretch>
          </p:blipFill>
          <p:spPr>
            <a:xfrm>
              <a:off x="-21429" y="2432"/>
              <a:ext cx="19449828" cy="594469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3" name="Shape 233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-110395" y="637201"/>
              <a:ext cx="1305406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79678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242" name="Shape 24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44" name="Shape 24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construct a life-size physical prototype that highlights key aspects of the experience you are designing for a future product or service. Use your finished prototype to try out and evaluate your design.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47" name="Shape 247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-125701" y="3057910"/>
              <a:ext cx="1343038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5400000">
              <a:off x="12782535" y="358307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5890292" y="9195086"/>
              <a:ext cx="1038541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478213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8674314" y="3304556"/>
              <a:ext cx="5547569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sticky tape, paper, cardboard, pins, markers, furniture, post-its</a:t>
              </a:r>
            </a:p>
          </p:txBody>
        </p:sp>
        <p:sp>
          <p:nvSpPr>
            <p:cNvPr id="33" name="Shape 140">
              <a:extLst>
                <a:ext uri="{FF2B5EF4-FFF2-40B4-BE49-F238E27FC236}">
                  <a16:creationId xmlns:a16="http://schemas.microsoft.com/office/drawing/2014/main" id="{824CD5F1-0250-1B4D-B686-6EF2029DDD1F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101ABC4F-FF7F-F842-B540-8C2124680449}"/>
                </a:ext>
              </a:extLst>
            </p:cNvPr>
            <p:cNvSpPr/>
            <p:nvPr/>
          </p:nvSpPr>
          <p:spPr>
            <a:xfrm>
              <a:off x="19213200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58</a:t>
              </a:r>
            </a:p>
          </p:txBody>
        </p:sp>
        <p:sp>
          <p:nvSpPr>
            <p:cNvPr id="35" name="Shape 145">
              <a:extLst>
                <a:ext uri="{FF2B5EF4-FFF2-40B4-BE49-F238E27FC236}">
                  <a16:creationId xmlns:a16="http://schemas.microsoft.com/office/drawing/2014/main" id="{095C8544-7AD0-6C4F-B1BA-DCA3607BB61A}"/>
                </a:ext>
              </a:extLst>
            </p:cNvPr>
            <p:cNvSpPr/>
            <p:nvPr/>
          </p:nvSpPr>
          <p:spPr>
            <a:xfrm rot="5400000">
              <a:off x="12376800" y="116236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6">
              <a:extLst>
                <a:ext uri="{FF2B5EF4-FFF2-40B4-BE49-F238E27FC236}">
                  <a16:creationId xmlns:a16="http://schemas.microsoft.com/office/drawing/2014/main" id="{B2414D9F-6865-8644-B53B-86AFC4B9837C}"/>
                </a:ext>
              </a:extLst>
            </p:cNvPr>
            <p:cNvSpPr/>
            <p:nvPr/>
          </p:nvSpPr>
          <p:spPr>
            <a:xfrm>
              <a:off x="385152" y="-294238"/>
              <a:ext cx="1282232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F2F8A97C-8BEC-844B-A86D-B836B975485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" name="Shape 163">
              <a:extLst>
                <a:ext uri="{FF2B5EF4-FFF2-40B4-BE49-F238E27FC236}">
                  <a16:creationId xmlns:a16="http://schemas.microsoft.com/office/drawing/2014/main" id="{C092F8A6-BD99-454C-A8CC-B53CB5B6D4CA}"/>
                </a:ext>
              </a:extLst>
            </p:cNvPr>
            <p:cNvSpPr/>
            <p:nvPr/>
          </p:nvSpPr>
          <p:spPr>
            <a:xfrm>
              <a:off x="369845" y="2126470"/>
              <a:ext cx="1321167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  <p:sp>
        <p:nvSpPr>
          <p:cNvPr id="262" name="Shape 262"/>
          <p:cNvSpPr/>
          <p:nvPr/>
        </p:nvSpPr>
        <p:spPr>
          <a:xfrm>
            <a:off x="14565681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945158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0" name="Shape 280"/>
          <p:cNvSpPr/>
          <p:nvPr/>
        </p:nvSpPr>
        <p:spPr>
          <a:xfrm>
            <a:off x="5802129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1" name="Shape 281"/>
          <p:cNvSpPr/>
          <p:nvPr/>
        </p:nvSpPr>
        <p:spPr>
          <a:xfrm>
            <a:off x="10659100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 </a:t>
            </a:r>
          </a:p>
        </p:txBody>
      </p:sp>
      <p:sp>
        <p:nvSpPr>
          <p:cNvPr id="285" name="Shape 285"/>
          <p:cNvSpPr/>
          <p:nvPr/>
        </p:nvSpPr>
        <p:spPr>
          <a:xfrm>
            <a:off x="15242936" y="10470228"/>
            <a:ext cx="2785830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[20-30 mins] </a:t>
            </a:r>
          </a:p>
        </p:txBody>
      </p:sp>
      <p:sp>
        <p:nvSpPr>
          <p:cNvPr id="290" name="Shape 290"/>
          <p:cNvSpPr/>
          <p:nvPr/>
        </p:nvSpPr>
        <p:spPr>
          <a:xfrm>
            <a:off x="20261481" y="1047022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F01184-8521-C04D-BFBD-3FD8C35A4301}"/>
              </a:ext>
            </a:extLst>
          </p:cNvPr>
          <p:cNvGrpSpPr/>
          <p:nvPr/>
        </p:nvGrpSpPr>
        <p:grpSpPr>
          <a:xfrm>
            <a:off x="-125701" y="-294238"/>
            <a:ext cx="24589598" cy="13403091"/>
            <a:chOff x="-125701" y="-294238"/>
            <a:chExt cx="24589598" cy="13403091"/>
          </a:xfrm>
        </p:grpSpPr>
        <p:pic>
          <p:nvPicPr>
            <p:cNvPr id="264" name="Experience Prototyping.jpg"/>
            <p:cNvPicPr>
              <a:picLocks noChangeAspect="1"/>
            </p:cNvPicPr>
            <p:nvPr/>
          </p:nvPicPr>
          <p:blipFill>
            <a:blip r:embed="rId2"/>
            <a:srcRect t="29749" b="29749"/>
            <a:stretch>
              <a:fillRect/>
            </a:stretch>
          </p:blipFill>
          <p:spPr>
            <a:xfrm>
              <a:off x="-21429" y="2432"/>
              <a:ext cx="19449828" cy="594469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65" name="Shape 265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-110395" y="637201"/>
              <a:ext cx="13054063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7967896" y="12661177"/>
              <a:ext cx="439813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Amy Gizienski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construct a life-size physical prototype that highlights key aspects of the experience you are designing for a future product or service. Use your finished prototype to try out and evaluate your design.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20794536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6335184" y="9195086"/>
              <a:ext cx="1038542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11192156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18112142" y="3266047"/>
              <a:ext cx="6328532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5890292" y="9195086"/>
              <a:ext cx="1038541" cy="1038541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-125701" y="3057910"/>
              <a:ext cx="13430381" cy="2321715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 rot="5400000">
              <a:off x="12782535" y="3583070"/>
              <a:ext cx="2321715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20794536" y="9195086"/>
              <a:ext cx="1038542" cy="1038542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1478213" y="9195086"/>
              <a:ext cx="1038542" cy="1038542"/>
            </a:xfrm>
            <a:prstGeom prst="ellipse">
              <a:avLst/>
            </a:prstGeom>
            <a:solidFill>
              <a:srgbClr val="C0C0C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8674314" y="3304556"/>
              <a:ext cx="5547569" cy="20224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rPr>
                  <a:latin typeface="Montserrat Medium"/>
                  <a:ea typeface="Montserrat Medium"/>
                  <a:cs typeface="Montserrat Medium"/>
                  <a:sym typeface="Montserrat Medium"/>
                </a:rPr>
                <a:t>3+ people, sticky tape, paper, cardboard, pins, markers, furniture, post-its</a:t>
              </a:r>
            </a:p>
          </p:txBody>
        </p:sp>
        <p:sp>
          <p:nvSpPr>
            <p:cNvPr id="33" name="Shape 140">
              <a:extLst>
                <a:ext uri="{FF2B5EF4-FFF2-40B4-BE49-F238E27FC236}">
                  <a16:creationId xmlns:a16="http://schemas.microsoft.com/office/drawing/2014/main" id="{BD029EBE-48A3-D14D-89D3-F4C77F4DB3B6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42">
              <a:extLst>
                <a:ext uri="{FF2B5EF4-FFF2-40B4-BE49-F238E27FC236}">
                  <a16:creationId xmlns:a16="http://schemas.microsoft.com/office/drawing/2014/main" id="{86DEC72C-CC3B-5D40-9C69-1B396C3DD2EA}"/>
                </a:ext>
              </a:extLst>
            </p:cNvPr>
            <p:cNvSpPr/>
            <p:nvPr/>
          </p:nvSpPr>
          <p:spPr>
            <a:xfrm>
              <a:off x="19213200" y="256694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58</a:t>
              </a:r>
            </a:p>
          </p:txBody>
        </p:sp>
        <p:sp>
          <p:nvSpPr>
            <p:cNvPr id="35" name="Shape 145">
              <a:extLst>
                <a:ext uri="{FF2B5EF4-FFF2-40B4-BE49-F238E27FC236}">
                  <a16:creationId xmlns:a16="http://schemas.microsoft.com/office/drawing/2014/main" id="{790F84A6-8746-7742-80A2-8E3C94277A1B}"/>
                </a:ext>
              </a:extLst>
            </p:cNvPr>
            <p:cNvSpPr/>
            <p:nvPr/>
          </p:nvSpPr>
          <p:spPr>
            <a:xfrm rot="5400000">
              <a:off x="12376800" y="116236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46">
              <a:extLst>
                <a:ext uri="{FF2B5EF4-FFF2-40B4-BE49-F238E27FC236}">
                  <a16:creationId xmlns:a16="http://schemas.microsoft.com/office/drawing/2014/main" id="{3F22CC4A-98FC-AF4E-ACAD-3DC9118340B9}"/>
                </a:ext>
              </a:extLst>
            </p:cNvPr>
            <p:cNvSpPr/>
            <p:nvPr/>
          </p:nvSpPr>
          <p:spPr>
            <a:xfrm>
              <a:off x="385152" y="-294238"/>
              <a:ext cx="12822329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Experience</a:t>
              </a:r>
            </a:p>
          </p:txBody>
        </p:sp>
        <p:sp>
          <p:nvSpPr>
            <p:cNvPr id="37" name="Shape 156">
              <a:extLst>
                <a:ext uri="{FF2B5EF4-FFF2-40B4-BE49-F238E27FC236}">
                  <a16:creationId xmlns:a16="http://schemas.microsoft.com/office/drawing/2014/main" id="{33329DAB-AA38-814D-BCD4-43CBE222233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8" name="Shape 163">
              <a:extLst>
                <a:ext uri="{FF2B5EF4-FFF2-40B4-BE49-F238E27FC236}">
                  <a16:creationId xmlns:a16="http://schemas.microsoft.com/office/drawing/2014/main" id="{250A5E4F-0686-F746-B814-9DD9BEE9FFCF}"/>
                </a:ext>
              </a:extLst>
            </p:cNvPr>
            <p:cNvSpPr/>
            <p:nvPr/>
          </p:nvSpPr>
          <p:spPr>
            <a:xfrm>
              <a:off x="369845" y="2126470"/>
              <a:ext cx="13211672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Prototyping</a:t>
              </a:r>
            </a:p>
          </p:txBody>
        </p:sp>
      </p:grpSp>
      <p:sp>
        <p:nvSpPr>
          <p:cNvPr id="294" name="Shape 294"/>
          <p:cNvSpPr/>
          <p:nvPr/>
        </p:nvSpPr>
        <p:spPr>
          <a:xfrm>
            <a:off x="19432527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AD71681-67BD-674E-83D6-8C53AC52D11B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296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7" name="Shape 297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2BD0C49-EEA6-834D-A7BA-1D785AF58786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03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04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5" name="Shape 305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</a:t>
              </a:r>
              <a:r>
                <a:rPr dirty="0">
                  <a:solidFill>
                    <a:schemeClr val="bg1"/>
                  </a:solidFill>
                </a:rPr>
                <a:t>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830</Words>
  <Application>Microsoft Macintosh PowerPoint</Application>
  <PresentationFormat>Custom</PresentationFormat>
  <Paragraphs>127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Helvetica</vt:lpstr>
      <vt:lpstr>Montserrat Bold</vt:lpstr>
      <vt:lpstr>Montserrat-BoldItalic</vt:lpstr>
      <vt:lpstr>Helvetica Neue Light</vt:lpstr>
      <vt:lpstr>Helvetica Neue Medium</vt:lpstr>
      <vt:lpstr>Helvetica Light</vt:lpstr>
      <vt:lpstr>Montserrat Medium</vt:lpstr>
      <vt:lpstr>Tw Cen MT</vt:lpstr>
      <vt:lpstr>Helvetica Neue Thin</vt:lpstr>
      <vt:lpstr>Helvetica Neue</vt:lpstr>
      <vt:lpstr>Montserrat-Italic</vt:lpstr>
      <vt:lpstr>Palatino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9</cp:revision>
  <dcterms:modified xsi:type="dcterms:W3CDTF">2020-01-09T04:27:09Z</dcterms:modified>
</cp:coreProperties>
</file>